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4DD2D-FFAD-4B94-908A-CF812C326BB3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A5C0B-EF46-4A1D-ACAD-C220F033B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4DD2D-FFAD-4B94-908A-CF812C326BB3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A5C0B-EF46-4A1D-ACAD-C220F033B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4DD2D-FFAD-4B94-908A-CF812C326BB3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A5C0B-EF46-4A1D-ACAD-C220F033B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4DD2D-FFAD-4B94-908A-CF812C326BB3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A5C0B-EF46-4A1D-ACAD-C220F033B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4DD2D-FFAD-4B94-908A-CF812C326BB3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A5C0B-EF46-4A1D-ACAD-C220F033B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4DD2D-FFAD-4B94-908A-CF812C326BB3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A5C0B-EF46-4A1D-ACAD-C220F033B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4DD2D-FFAD-4B94-908A-CF812C326BB3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A5C0B-EF46-4A1D-ACAD-C220F033B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4DD2D-FFAD-4B94-908A-CF812C326BB3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A5C0B-EF46-4A1D-ACAD-C220F033B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4DD2D-FFAD-4B94-908A-CF812C326BB3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A5C0B-EF46-4A1D-ACAD-C220F033B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4DD2D-FFAD-4B94-908A-CF812C326BB3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A5C0B-EF46-4A1D-ACAD-C220F033B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4DD2D-FFAD-4B94-908A-CF812C326BB3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A5C0B-EF46-4A1D-ACAD-C220F033B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64999">
              <a:srgbClr val="F0EBD5"/>
            </a:gs>
            <a:gs pos="100000">
              <a:srgbClr val="D1C39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4DD2D-FFAD-4B94-908A-CF812C326BB3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A5C0B-EF46-4A1D-ACAD-C220F033B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Ratios, Rates </a:t>
            </a:r>
            <a:r>
              <a:rPr lang="en-US" smtClean="0"/>
              <a:t>and Proportions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Conlon</a:t>
            </a:r>
          </a:p>
          <a:p>
            <a:r>
              <a:rPr lang="en-US" dirty="0" smtClean="0"/>
              <a:t>KAS Prep</a:t>
            </a:r>
          </a:p>
          <a:p>
            <a:r>
              <a:rPr lang="en-US" dirty="0" smtClean="0"/>
              <a:t>2011-2012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ratio is a comparison of two quantities by division.  The ratio of </a:t>
            </a:r>
            <a:r>
              <a:rPr lang="en-US" i="1" dirty="0" smtClean="0"/>
              <a:t>a</a:t>
            </a:r>
            <a:r>
              <a:rPr lang="en-US" dirty="0" smtClean="0"/>
              <a:t> to </a:t>
            </a:r>
            <a:r>
              <a:rPr lang="en-US" i="1" dirty="0" smtClean="0"/>
              <a:t>b</a:t>
            </a:r>
            <a:r>
              <a:rPr lang="en-US" dirty="0" smtClean="0"/>
              <a:t> can be written </a:t>
            </a:r>
            <a:r>
              <a:rPr lang="en-US" i="1" dirty="0" smtClean="0"/>
              <a:t>a:b</a:t>
            </a:r>
            <a:r>
              <a:rPr lang="en-US" dirty="0" smtClean="0"/>
              <a:t> or </a:t>
            </a:r>
            <a:r>
              <a:rPr lang="en-US" baseline="30000" dirty="0" smtClean="0"/>
              <a:t>a</a:t>
            </a:r>
            <a:r>
              <a:rPr lang="en-US" dirty="0" smtClean="0"/>
              <a:t>/</a:t>
            </a:r>
            <a:r>
              <a:rPr lang="en-US" baseline="-25000" dirty="0" smtClean="0"/>
              <a:t>b ,</a:t>
            </a:r>
            <a:r>
              <a:rPr lang="en-US" dirty="0" smtClean="0"/>
              <a:t> where b≠0.  Ratios that name the same comparison are said to be </a:t>
            </a:r>
            <a:r>
              <a:rPr lang="en-US" i="1" dirty="0" smtClean="0"/>
              <a:t>equivalent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A statement that two ratios are equivalent is called a proportion.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114800" y="3328988"/>
          <a:ext cx="914400" cy="198437"/>
        </p:xfrm>
        <a:graphic>
          <a:graphicData uri="http://schemas.openxmlformats.org/presentationml/2006/ole">
            <p:oleObj spid="_x0000_s1026" name="Equation" r:id="rId3" imgW="914400" imgH="19872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657600" y="5029200"/>
          <a:ext cx="1371600" cy="1012371"/>
        </p:xfrm>
        <a:graphic>
          <a:graphicData uri="http://schemas.openxmlformats.org/presentationml/2006/ole">
            <p:oleObj spid="_x0000_s1027" name="Equation" r:id="rId4" imgW="53316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ratio of faculty members to students at a college is 1:15.  There are 675 students.  How many faculty members are there?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2050" name="Equation" r:id="rId3" imgW="0" imgH="0" progId="Equation.DSMT4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819400" y="3429000"/>
          <a:ext cx="2836127" cy="2133600"/>
        </p:xfrm>
        <a:graphic>
          <a:graphicData uri="http://schemas.openxmlformats.org/presentationml/2006/ole">
            <p:oleObj spid="_x0000_s2052" name="Equation" r:id="rId4" imgW="1384200" imgH="1041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rate is a ratio of two quantities with different units, such as </a:t>
            </a:r>
            <a:r>
              <a:rPr lang="en-US" sz="2800" baseline="30000" dirty="0" smtClean="0"/>
              <a:t>34 mi</a:t>
            </a:r>
            <a:r>
              <a:rPr lang="en-US" sz="2800" dirty="0" smtClean="0"/>
              <a:t>/</a:t>
            </a:r>
            <a:r>
              <a:rPr lang="en-US" sz="2800" baseline="-25000" dirty="0" smtClean="0"/>
              <a:t>2 gal</a:t>
            </a:r>
            <a:r>
              <a:rPr lang="en-US" sz="2800" dirty="0" smtClean="0"/>
              <a:t>.  Rates are usually written as </a:t>
            </a:r>
            <a:r>
              <a:rPr lang="en-US" sz="2800" i="1" dirty="0" smtClean="0"/>
              <a:t>unit rates</a:t>
            </a:r>
            <a:r>
              <a:rPr lang="en-US" sz="2800" dirty="0" smtClean="0"/>
              <a:t>.  A unit rate is a rate with a second quantity of 1 unit, such as </a:t>
            </a:r>
            <a:r>
              <a:rPr lang="en-US" sz="2800" baseline="30000" dirty="0" smtClean="0"/>
              <a:t>17 mi</a:t>
            </a:r>
            <a:r>
              <a:rPr lang="en-US" sz="2800" dirty="0" smtClean="0"/>
              <a:t>/</a:t>
            </a:r>
            <a:r>
              <a:rPr lang="en-US" sz="2800" baseline="-25000" dirty="0" smtClean="0"/>
              <a:t>1 gal</a:t>
            </a:r>
            <a:r>
              <a:rPr lang="en-US" sz="2800" dirty="0" smtClean="0"/>
              <a:t>, or 17 mi/gal.  You can convert any rate to a unit rate.  </a:t>
            </a:r>
            <a:endParaRPr lang="en-US" sz="2800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886200" y="3962400"/>
          <a:ext cx="1371600" cy="2484408"/>
        </p:xfrm>
        <a:graphic>
          <a:graphicData uri="http://schemas.openxmlformats.org/presentationml/2006/ole">
            <p:oleObj spid="_x0000_s3074" name="Equation" r:id="rId3" imgW="672840" imgH="1218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 rate such as </a:t>
            </a:r>
            <a:r>
              <a:rPr lang="en-US" sz="2000" baseline="30000" dirty="0" smtClean="0"/>
              <a:t>12 in</a:t>
            </a:r>
            <a:r>
              <a:rPr lang="en-US" sz="2000" dirty="0" smtClean="0"/>
              <a:t>/</a:t>
            </a:r>
            <a:r>
              <a:rPr lang="en-US" sz="2000" baseline="-25000" dirty="0" smtClean="0"/>
              <a:t>1 ft,</a:t>
            </a:r>
            <a:r>
              <a:rPr lang="en-US" sz="2000" dirty="0" smtClean="0"/>
              <a:t> in which the two quantities are equal but use different units, is called a conversion factor.  To convert a rate from one set of units to another, multiply by a conversion factor. </a:t>
            </a:r>
          </a:p>
          <a:p>
            <a:endParaRPr lang="en-US" sz="2000" dirty="0"/>
          </a:p>
          <a:p>
            <a:r>
              <a:rPr lang="en-US" sz="2000" dirty="0" smtClean="0"/>
              <a:t>As you go deeper underground, the earth’s temperature increases.  In some places, it may increase by 25⁰ C per kilometer.  What is the rate in degrees per meter?</a:t>
            </a:r>
            <a:endParaRPr lang="en-US" sz="2000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810000" y="4419600"/>
          <a:ext cx="1295400" cy="1204175"/>
        </p:xfrm>
        <a:graphic>
          <a:graphicData uri="http://schemas.openxmlformats.org/presentationml/2006/ole">
            <p:oleObj spid="_x0000_s4098" name="Equation" r:id="rId3" imgW="901440" imgH="838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Rates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dwarf sea horse swims at a rate of 52.68 feet per hour.  What is this speed in inches per minute?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352800" y="2819400"/>
          <a:ext cx="1828800" cy="2764465"/>
        </p:xfrm>
        <a:graphic>
          <a:graphicData uri="http://schemas.openxmlformats.org/presentationml/2006/ole">
            <p:oleObj spid="_x0000_s5123" name="Equation" r:id="rId3" imgW="1091880" imgH="1650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scale is a ration between two sets of measurements, such as 1 in:5 mi.  A scale drawing or scale model uses a scale to represent an object as smaller or larger than the actual object.  A map is an example of a scale drawing.</a:t>
            </a:r>
          </a:p>
          <a:p>
            <a:endParaRPr lang="en-US" sz="2400" dirty="0"/>
          </a:p>
          <a:p>
            <a:r>
              <a:rPr lang="en-US" sz="2400" dirty="0" smtClean="0"/>
              <a:t>On the map, the distance from Chicago to Evanston is 0.625 in.  What is actual distance?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7999</TotalTime>
  <Words>327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Equation</vt:lpstr>
      <vt:lpstr>Ratios, Rates and Proportions</vt:lpstr>
      <vt:lpstr>Introduction</vt:lpstr>
      <vt:lpstr>Example</vt:lpstr>
      <vt:lpstr>Rates</vt:lpstr>
      <vt:lpstr>Converting Rates</vt:lpstr>
      <vt:lpstr>Converting Rates Cont’d</vt:lpstr>
      <vt:lpstr>Scale</vt:lpstr>
    </vt:vector>
  </TitlesOfParts>
  <Company>HCST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Remedial Math</dc:title>
  <dc:creator>pconlon</dc:creator>
  <cp:lastModifiedBy>pconlon</cp:lastModifiedBy>
  <cp:revision>3</cp:revision>
  <dcterms:created xsi:type="dcterms:W3CDTF">2011-09-23T17:31:30Z</dcterms:created>
  <dcterms:modified xsi:type="dcterms:W3CDTF">2011-09-29T15:31:14Z</dcterms:modified>
</cp:coreProperties>
</file>