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6AE649-D115-40BF-8554-4B404EDA4DE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AE649-D115-40BF-8554-4B404EDA4DE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AE649-D115-40BF-8554-4B404EDA4DE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AE649-D115-40BF-8554-4B404EDA4DE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AE649-D115-40BF-8554-4B404EDA4DE8}"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6AE649-D115-40BF-8554-4B404EDA4DE8}"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6AE649-D115-40BF-8554-4B404EDA4DE8}" type="datetimeFigureOut">
              <a:rPr lang="en-US" smtClean="0"/>
              <a:pPr/>
              <a:t>9/23/2011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AE649-D115-40BF-8554-4B404EDA4DE8}" type="datetimeFigureOut">
              <a:rPr lang="en-US" smtClean="0"/>
              <a:pPr/>
              <a:t>9/23/2011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AE649-D115-40BF-8554-4B404EDA4DE8}" type="datetimeFigureOut">
              <a:rPr lang="en-US" smtClean="0"/>
              <a:pPr/>
              <a:t>9/23/2011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AE649-D115-40BF-8554-4B404EDA4DE8}"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AE649-D115-40BF-8554-4B404EDA4DE8}"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52248-DFB9-4F31-AED2-55554A7505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AE649-D115-40BF-8554-4B404EDA4DE8}" type="datetimeFigureOut">
              <a:rPr lang="en-US" smtClean="0"/>
              <a:pPr/>
              <a:t>9/23/2011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52248-DFB9-4F31-AED2-55554A7505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Simplifying Expressions</a:t>
            </a:r>
            <a:endParaRPr lang="en-US" dirty="0"/>
          </a:p>
        </p:txBody>
      </p:sp>
      <p:sp>
        <p:nvSpPr>
          <p:cNvPr id="3" name="Subtitle 2"/>
          <p:cNvSpPr>
            <a:spLocks noGrp="1"/>
          </p:cNvSpPr>
          <p:nvPr>
            <p:ph type="subTitle" idx="1"/>
          </p:nvPr>
        </p:nvSpPr>
        <p:spPr/>
        <p:txBody>
          <a:bodyPr/>
          <a:lstStyle/>
          <a:p>
            <a:r>
              <a:rPr lang="en-US" dirty="0" smtClean="0"/>
              <a:t>Mr. Conlon</a:t>
            </a:r>
          </a:p>
          <a:p>
            <a:r>
              <a:rPr lang="en-US" dirty="0" smtClean="0"/>
              <a:t>KAS Prep</a:t>
            </a:r>
          </a:p>
          <a:p>
            <a:r>
              <a:rPr lang="en-US" dirty="0" smtClean="0"/>
              <a:t>2011-2012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Commutative and Associative Properties of Addition and Multiplication allow you to rearrange an expression to simplify it.</a:t>
            </a:r>
          </a:p>
          <a:p>
            <a:r>
              <a:rPr lang="en-US" dirty="0" smtClean="0"/>
              <a:t>Commutative Property</a:t>
            </a:r>
          </a:p>
          <a:p>
            <a:pPr lvl="1"/>
            <a:r>
              <a:rPr lang="en-US" dirty="0" smtClean="0"/>
              <a:t>You can add numbers in any order and multiply numbers in any order. </a:t>
            </a:r>
          </a:p>
          <a:p>
            <a:pPr lvl="1"/>
            <a:r>
              <a:rPr lang="en-US" dirty="0" smtClean="0"/>
              <a:t>2+7 = 7+2  and 3*9 = 9*3</a:t>
            </a:r>
          </a:p>
          <a:p>
            <a:r>
              <a:rPr lang="en-US" dirty="0" smtClean="0"/>
              <a:t>Associative Property</a:t>
            </a:r>
          </a:p>
          <a:p>
            <a:pPr lvl="1"/>
            <a:r>
              <a:rPr lang="en-US" dirty="0" smtClean="0"/>
              <a:t>When you are only adding or multiplying, you can group any of the numbers together.</a:t>
            </a:r>
          </a:p>
          <a:p>
            <a:pPr lvl="1"/>
            <a:endParaRPr lang="en-US" dirty="0" smtClean="0"/>
          </a:p>
          <a:p>
            <a:pPr lvl="2"/>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1026" name="Object 2"/>
          <p:cNvGraphicFramePr>
            <a:graphicFrameLocks noChangeAspect="1"/>
          </p:cNvGraphicFramePr>
          <p:nvPr/>
        </p:nvGraphicFramePr>
        <p:xfrm>
          <a:off x="838199" y="1676400"/>
          <a:ext cx="7852833" cy="3429000"/>
        </p:xfrm>
        <a:graphic>
          <a:graphicData uri="http://schemas.openxmlformats.org/presentationml/2006/ole">
            <p:oleObj spid="_x0000_s1026" name="Equation" r:id="rId3" imgW="4711680" imgH="205740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2050" name="Object 2"/>
          <p:cNvGraphicFramePr>
            <a:graphicFrameLocks noChangeAspect="1"/>
          </p:cNvGraphicFramePr>
          <p:nvPr/>
        </p:nvGraphicFramePr>
        <p:xfrm>
          <a:off x="838200" y="1600200"/>
          <a:ext cx="2036736" cy="2895600"/>
        </p:xfrm>
        <a:graphic>
          <a:graphicData uri="http://schemas.openxmlformats.org/presentationml/2006/ole">
            <p:oleObj spid="_x0000_s2050" name="Equation" r:id="rId3" imgW="1054080" imgH="1498320" progId="Equation.DSMT4">
              <p:embed/>
            </p:oleObj>
          </a:graphicData>
        </a:graphic>
      </p:graphicFrame>
      <p:graphicFrame>
        <p:nvGraphicFramePr>
          <p:cNvPr id="2051" name="Object 3"/>
          <p:cNvGraphicFramePr>
            <a:graphicFrameLocks noChangeAspect="1"/>
          </p:cNvGraphicFramePr>
          <p:nvPr/>
        </p:nvGraphicFramePr>
        <p:xfrm>
          <a:off x="6019800" y="1676400"/>
          <a:ext cx="730250" cy="730250"/>
        </p:xfrm>
        <a:graphic>
          <a:graphicData uri="http://schemas.openxmlformats.org/presentationml/2006/ole">
            <p:oleObj spid="_x0000_s2051" name="Equation" r:id="rId4" imgW="393480" imgH="39348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terms</a:t>
            </a:r>
            <a:endParaRPr lang="en-US" dirty="0"/>
          </a:p>
        </p:txBody>
      </p:sp>
      <p:sp>
        <p:nvSpPr>
          <p:cNvPr id="3" name="Content Placeholder 2"/>
          <p:cNvSpPr>
            <a:spLocks noGrp="1"/>
          </p:cNvSpPr>
          <p:nvPr>
            <p:ph idx="1"/>
          </p:nvPr>
        </p:nvSpPr>
        <p:spPr/>
        <p:txBody>
          <a:bodyPr/>
          <a:lstStyle/>
          <a:p>
            <a:r>
              <a:rPr lang="en-US" dirty="0" smtClean="0"/>
              <a:t>The terms of an expression are the parts to be added or subtracted.  Like terms are terms that contain the same variables raised to the same powers.  Constants are also like terms.</a:t>
            </a:r>
          </a:p>
          <a:p>
            <a:endParaRPr lang="en-US" dirty="0"/>
          </a:p>
          <a:p>
            <a:endParaRPr lang="en-US" dirty="0"/>
          </a:p>
        </p:txBody>
      </p:sp>
      <p:sp>
        <p:nvSpPr>
          <p:cNvPr id="3074" name="WordArt 2"/>
          <p:cNvSpPr>
            <a:spLocks noChangeArrowheads="1" noChangeShapeType="1" noTextEdit="1"/>
          </p:cNvSpPr>
          <p:nvPr/>
        </p:nvSpPr>
        <p:spPr bwMode="auto">
          <a:xfrm>
            <a:off x="2819400" y="4953000"/>
            <a:ext cx="800100" cy="400050"/>
          </a:xfrm>
          <a:prstGeom prst="rect">
            <a:avLst/>
          </a:prstGeom>
        </p:spPr>
        <p:txBody>
          <a:bodyPr wrap="none" fromWordArt="1">
            <a:prstTxWarp prst="textPlain">
              <a:avLst>
                <a:gd name="adj" fmla="val 50000"/>
              </a:avLst>
            </a:prstTxWarp>
          </a:bodyPr>
          <a:lstStyle/>
          <a:p>
            <a:pPr algn="ctr" rtl="0"/>
            <a:r>
              <a:rPr lang="en-US" sz="3600" kern="10" spc="0" dirty="0" smtClean="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4x-3x</a:t>
            </a:r>
            <a:endParaRPr lang="en-US" sz="3600" kern="10" spc="0" dirty="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endParaRPr>
          </a:p>
        </p:txBody>
      </p:sp>
      <p:sp>
        <p:nvSpPr>
          <p:cNvPr id="3073" name="WordArt 1" descr="White marble"/>
          <p:cNvSpPr>
            <a:spLocks noChangeArrowheads="1" noChangeShapeType="1" noTextEdit="1"/>
          </p:cNvSpPr>
          <p:nvPr/>
        </p:nvSpPr>
        <p:spPr bwMode="auto">
          <a:xfrm>
            <a:off x="3810000" y="4953000"/>
            <a:ext cx="390525" cy="4476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rtl="0"/>
            <a:r>
              <a:rPr lang="en-US" sz="3600" kern="10" spc="0" dirty="0" smtClean="0">
                <a:ln w="9525">
                  <a:round/>
                  <a:headEnd/>
                  <a:tailEnd/>
                </a:ln>
                <a:blipFill dpi="0" rotWithShape="0">
                  <a:blip r:embed="rId2"/>
                  <a:srcRect/>
                  <a:tile tx="0" ty="0" sx="100000" sy="100000" flip="none" algn="tl"/>
                </a:blipFill>
                <a:effectLst/>
                <a:latin typeface="Arial Black"/>
              </a:rPr>
              <a:t>+2</a:t>
            </a:r>
            <a:endParaRPr lang="en-US" sz="3600" kern="10" spc="0" dirty="0">
              <a:ln w="9525">
                <a:round/>
                <a:headEnd/>
                <a:tailEnd/>
              </a:ln>
              <a:blipFill dpi="0" rotWithShape="0">
                <a:blip r:embed="rId2"/>
                <a:srcRect/>
                <a:tile tx="0" ty="0" sx="100000" sy="100000" flip="none" algn="tl"/>
              </a:blipFill>
              <a:effectLst/>
              <a:latin typeface="Arial Black"/>
            </a:endParaRPr>
          </a:p>
        </p:txBody>
      </p:sp>
      <p:sp>
        <p:nvSpPr>
          <p:cNvPr id="3079" name="AutoShape 7"/>
          <p:cNvSpPr>
            <a:spLocks noChangeShapeType="1"/>
          </p:cNvSpPr>
          <p:nvPr/>
        </p:nvSpPr>
        <p:spPr bwMode="auto">
          <a:xfrm flipH="1">
            <a:off x="2971800" y="4267200"/>
            <a:ext cx="304800" cy="6381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8" name="AutoShape 6"/>
          <p:cNvSpPr>
            <a:spLocks noChangeShapeType="1"/>
          </p:cNvSpPr>
          <p:nvPr/>
        </p:nvSpPr>
        <p:spPr bwMode="auto">
          <a:xfrm>
            <a:off x="3276600" y="4267200"/>
            <a:ext cx="200025" cy="6381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6" name="AutoShape 4"/>
          <p:cNvSpPr>
            <a:spLocks noChangeShapeType="1"/>
          </p:cNvSpPr>
          <p:nvPr/>
        </p:nvSpPr>
        <p:spPr bwMode="auto">
          <a:xfrm flipH="1">
            <a:off x="4114800" y="4419600"/>
            <a:ext cx="514350" cy="4953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7" name="Text Box 5"/>
          <p:cNvSpPr txBox="1">
            <a:spLocks noChangeArrowheads="1"/>
          </p:cNvSpPr>
          <p:nvPr/>
        </p:nvSpPr>
        <p:spPr bwMode="auto">
          <a:xfrm>
            <a:off x="2971800" y="4038600"/>
            <a:ext cx="857250" cy="2381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Like Terms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 name="Text Box 3"/>
          <p:cNvSpPr txBox="1">
            <a:spLocks noChangeArrowheads="1"/>
          </p:cNvSpPr>
          <p:nvPr/>
        </p:nvSpPr>
        <p:spPr bwMode="auto">
          <a:xfrm>
            <a:off x="4343400" y="4191000"/>
            <a:ext cx="800100" cy="2571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Constant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3" name="Rectangle 11"/>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r>
            <a:br>
              <a:rPr kumimoji="0" lang="en-US" sz="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4" name="Rectangle 12"/>
          <p:cNvSpPr>
            <a:spLocks noChangeArrowheads="1"/>
          </p:cNvSpPr>
          <p:nvPr/>
        </p:nvSpPr>
        <p:spPr bwMode="auto">
          <a:xfrm>
            <a:off x="0" y="1762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Terms (cont’d)</a:t>
            </a:r>
            <a:endParaRPr lang="en-US" dirty="0"/>
          </a:p>
        </p:txBody>
      </p:sp>
      <p:sp>
        <p:nvSpPr>
          <p:cNvPr id="3" name="Content Placeholder 2"/>
          <p:cNvSpPr>
            <a:spLocks noGrp="1"/>
          </p:cNvSpPr>
          <p:nvPr>
            <p:ph idx="1"/>
          </p:nvPr>
        </p:nvSpPr>
        <p:spPr/>
        <p:txBody>
          <a:bodyPr/>
          <a:lstStyle/>
          <a:p>
            <a:r>
              <a:rPr lang="en-US" dirty="0" smtClean="0"/>
              <a:t>A coefficient is a number multiplied by a variable.  Like terms can have different coefficients.  A variable written without a coefficient has a coefficient of 1.</a:t>
            </a:r>
            <a:endParaRPr lang="en-US" dirty="0"/>
          </a:p>
        </p:txBody>
      </p:sp>
      <p:graphicFrame>
        <p:nvGraphicFramePr>
          <p:cNvPr id="9218" name="Object 2"/>
          <p:cNvGraphicFramePr>
            <a:graphicFrameLocks noChangeAspect="1"/>
          </p:cNvGraphicFramePr>
          <p:nvPr/>
        </p:nvGraphicFramePr>
        <p:xfrm>
          <a:off x="3200400" y="4572000"/>
          <a:ext cx="2538413" cy="990600"/>
        </p:xfrm>
        <a:graphic>
          <a:graphicData uri="http://schemas.openxmlformats.org/presentationml/2006/ole">
            <p:oleObj spid="_x0000_s9218" name="Equation" r:id="rId3" imgW="520560" imgH="203040" progId="Equation.DSMT4">
              <p:embed/>
            </p:oleObj>
          </a:graphicData>
        </a:graphic>
      </p:graphicFrame>
      <p:cxnSp>
        <p:nvCxnSpPr>
          <p:cNvPr id="8" name="Straight Arrow Connector 7"/>
          <p:cNvCxnSpPr/>
          <p:nvPr/>
        </p:nvCxnSpPr>
        <p:spPr>
          <a:xfrm rot="10800000">
            <a:off x="3581400" y="54864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191000" y="5410200"/>
            <a:ext cx="762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81400" y="5943600"/>
            <a:ext cx="1524000" cy="369332"/>
          </a:xfrm>
          <a:prstGeom prst="rect">
            <a:avLst/>
          </a:prstGeom>
          <a:noFill/>
        </p:spPr>
        <p:txBody>
          <a:bodyPr wrap="square" rtlCol="0">
            <a:spAutoFit/>
          </a:bodyPr>
          <a:lstStyle/>
          <a:p>
            <a:r>
              <a:rPr lang="en-US" dirty="0" smtClean="0"/>
              <a:t>Coefficients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10242" name="Object 2"/>
          <p:cNvGraphicFramePr>
            <a:graphicFrameLocks noChangeAspect="1"/>
          </p:cNvGraphicFramePr>
          <p:nvPr/>
        </p:nvGraphicFramePr>
        <p:xfrm>
          <a:off x="990600" y="1752599"/>
          <a:ext cx="1828800" cy="4347713"/>
        </p:xfrm>
        <a:graphic>
          <a:graphicData uri="http://schemas.openxmlformats.org/presentationml/2006/ole">
            <p:oleObj spid="_x0000_s10242" name="Equation" r:id="rId3" imgW="672840" imgH="160020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Simplifying Algebraic Expressions</a:t>
            </a:r>
            <a:endParaRPr lang="en-US" dirty="0"/>
          </a:p>
        </p:txBody>
      </p:sp>
      <p:graphicFrame>
        <p:nvGraphicFramePr>
          <p:cNvPr id="4" name="Content Placeholder 3"/>
          <p:cNvGraphicFramePr>
            <a:graphicFrameLocks noChangeAspect="1"/>
          </p:cNvGraphicFramePr>
          <p:nvPr>
            <p:ph idx="1"/>
          </p:nvPr>
        </p:nvGraphicFramePr>
        <p:xfrm>
          <a:off x="1524000" y="3200400"/>
          <a:ext cx="6096000" cy="1322388"/>
        </p:xfrm>
        <a:graphic>
          <a:graphicData uri="http://schemas.openxmlformats.org/presentationml/2006/ole">
            <p:oleObj spid="_x0000_s20482" name="Equation" r:id="rId3" imgW="914400" imgH="198720" progId="Equation.DSMT4">
              <p:embed/>
            </p:oleObj>
          </a:graphicData>
        </a:graphic>
      </p:graphicFrame>
      <p:graphicFrame>
        <p:nvGraphicFramePr>
          <p:cNvPr id="20483" name="Object 3"/>
          <p:cNvGraphicFramePr>
            <a:graphicFrameLocks noChangeAspect="1"/>
          </p:cNvGraphicFramePr>
          <p:nvPr/>
        </p:nvGraphicFramePr>
        <p:xfrm>
          <a:off x="761999" y="1524000"/>
          <a:ext cx="7657671" cy="1981200"/>
        </p:xfrm>
        <a:graphic>
          <a:graphicData uri="http://schemas.openxmlformats.org/presentationml/2006/ole">
            <p:oleObj spid="_x0000_s20483" name="Equation" r:id="rId4" imgW="4368600" imgH="113004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graphicFrame>
        <p:nvGraphicFramePr>
          <p:cNvPr id="21508" name="Object 4"/>
          <p:cNvGraphicFramePr>
            <a:graphicFrameLocks noChangeAspect="1"/>
          </p:cNvGraphicFramePr>
          <p:nvPr/>
        </p:nvGraphicFramePr>
        <p:xfrm>
          <a:off x="3200400" y="1371600"/>
          <a:ext cx="2590800" cy="2993813"/>
        </p:xfrm>
        <a:graphic>
          <a:graphicData uri="http://schemas.openxmlformats.org/presentationml/2006/ole">
            <p:oleObj spid="_x0000_s21508" name="Equation" r:id="rId3" imgW="1143000" imgH="1320480" progId="Equation.DSMT4">
              <p:embed/>
            </p:oleObj>
          </a:graphicData>
        </a:graphic>
      </p:graphicFrame>
      <p:sp>
        <p:nvSpPr>
          <p:cNvPr id="7" name="Content Placeholder 6"/>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TotalTime>
  <Words>155</Words>
  <Application>Microsoft Office PowerPoint</Application>
  <PresentationFormat>On-screen Show (4:3)</PresentationFormat>
  <Paragraphs>26</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Equation</vt:lpstr>
      <vt:lpstr>MathType 5.0 Equation</vt:lpstr>
      <vt:lpstr>Simplifying Expressions</vt:lpstr>
      <vt:lpstr>Introduction</vt:lpstr>
      <vt:lpstr>Examples </vt:lpstr>
      <vt:lpstr>Practice</vt:lpstr>
      <vt:lpstr>Like terms</vt:lpstr>
      <vt:lpstr>Like Terms (cont’d)</vt:lpstr>
      <vt:lpstr>Examples</vt:lpstr>
      <vt:lpstr>Simplifying Algebraic Expressions</vt:lpstr>
      <vt:lpstr>Practice</vt:lpstr>
    </vt:vector>
  </TitlesOfParts>
  <Company>HCST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Simplifying Expressions</dc:title>
  <dc:creator>pconlon</dc:creator>
  <cp:lastModifiedBy>pconlon</cp:lastModifiedBy>
  <cp:revision>3</cp:revision>
  <dcterms:created xsi:type="dcterms:W3CDTF">2011-09-21T18:17:12Z</dcterms:created>
  <dcterms:modified xsi:type="dcterms:W3CDTF">2011-09-23T17:26:16Z</dcterms:modified>
</cp:coreProperties>
</file>